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Roboto" panose="020B0604020202020204" charset="0"/>
      <p:regular r:id="rId15"/>
    </p:embeddedFont>
    <p:embeddedFont>
      <p:font typeface="Roboto Slab"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7" d="100"/>
          <a:sy n="97" d="100"/>
        </p:scale>
        <p:origin x="3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732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7449" y="992029"/>
            <a:ext cx="7601902" cy="3800475"/>
          </a:xfrm>
          <a:prstGeom prst="rect">
            <a:avLst/>
          </a:prstGeom>
          <a:noFill/>
          <a:ln/>
        </p:spPr>
        <p:txBody>
          <a:bodyPr wrap="square" lIns="0" tIns="0" rIns="0" bIns="0" rtlCol="0" anchor="t"/>
          <a:lstStyle/>
          <a:p>
            <a:pPr marL="0" indent="0">
              <a:lnSpc>
                <a:spcPts val="7450"/>
              </a:lnSpc>
              <a:buNone/>
            </a:pPr>
            <a:r>
              <a:rPr lang="en-US" sz="5950" dirty="0">
                <a:solidFill>
                  <a:srgbClr val="3257B8"/>
                </a:solidFill>
                <a:latin typeface="Roboto Slab" pitchFamily="34" charset="0"/>
                <a:ea typeface="Roboto Slab" pitchFamily="34" charset="-122"/>
                <a:cs typeface="Roboto Slab" pitchFamily="34" charset="-120"/>
              </a:rPr>
              <a:t>Análisis Exploratorio de Datos: Vuelos de Cabotaje en Río Grande</a:t>
            </a:r>
            <a:endParaRPr lang="en-US" sz="5950" dirty="0"/>
          </a:p>
        </p:txBody>
      </p:sp>
      <p:sp>
        <p:nvSpPr>
          <p:cNvPr id="4" name="Text 1"/>
          <p:cNvSpPr/>
          <p:nvPr/>
        </p:nvSpPr>
        <p:spPr>
          <a:xfrm>
            <a:off x="6257449" y="5122902"/>
            <a:ext cx="7601902" cy="2114550"/>
          </a:xfrm>
          <a:prstGeom prst="rect">
            <a:avLst/>
          </a:prstGeom>
          <a:noFill/>
          <a:ln/>
        </p:spPr>
        <p:txBody>
          <a:bodyPr wrap="square" lIns="0" tIns="0" rIns="0" bIns="0" rtlCol="0" anchor="t"/>
          <a:lstStyle/>
          <a:p>
            <a:pPr marL="0" indent="0" algn="just">
              <a:lnSpc>
                <a:spcPts val="2750"/>
              </a:lnSpc>
              <a:buNone/>
            </a:pPr>
            <a:r>
              <a:rPr lang="en-US" sz="1700" dirty="0">
                <a:solidFill>
                  <a:srgbClr val="15213F"/>
                </a:solidFill>
                <a:latin typeface="Roboto" pitchFamily="34" charset="0"/>
                <a:ea typeface="Roboto" pitchFamily="34" charset="-122"/>
                <a:cs typeface="Roboto" pitchFamily="34" charset="-120"/>
              </a:rPr>
              <a:t>Este análisis exploratorio tiene como objetivo identificar los factores externos e internos que han influido en la evolución del tráfico aéreo de cabotaje en la sucursal de Río Grande (Aeropuertos Argentina 2000) entre 2018 y 2024. Se examinará el impacto de eventos como la pandemia de COVID-19, los cambios en la gestión gubernamental y las estrategias de las aerolíneas de bajo costo, así como la eficiencia operativa y la demanda de rutas.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6162" y="1122283"/>
            <a:ext cx="12149018" cy="648414"/>
          </a:xfrm>
          <a:prstGeom prst="rect">
            <a:avLst/>
          </a:prstGeom>
          <a:noFill/>
          <a:ln/>
        </p:spPr>
        <p:txBody>
          <a:bodyPr wrap="none" lIns="0" tIns="0" rIns="0" bIns="0" rtlCol="0" anchor="t"/>
          <a:lstStyle/>
          <a:p>
            <a:pPr marL="0" indent="0">
              <a:lnSpc>
                <a:spcPts val="5100"/>
              </a:lnSpc>
              <a:buNone/>
            </a:pPr>
            <a:r>
              <a:rPr lang="en-US" sz="4050" dirty="0">
                <a:solidFill>
                  <a:srgbClr val="3257B8"/>
                </a:solidFill>
                <a:latin typeface="Roboto Slab" pitchFamily="34" charset="0"/>
                <a:ea typeface="Roboto Slab" pitchFamily="34" charset="-122"/>
                <a:cs typeface="Roboto Slab" pitchFamily="34" charset="-120"/>
              </a:rPr>
              <a:t>Evolución Temporal del Tráfico Aéreo (2018-2024)</a:t>
            </a:r>
            <a:endParaRPr lang="en-US" sz="4050" dirty="0"/>
          </a:p>
        </p:txBody>
      </p:sp>
      <p:sp>
        <p:nvSpPr>
          <p:cNvPr id="3" name="Shape 1"/>
          <p:cNvSpPr/>
          <p:nvPr/>
        </p:nvSpPr>
        <p:spPr>
          <a:xfrm>
            <a:off x="7303770" y="2185630"/>
            <a:ext cx="22860" cy="4921687"/>
          </a:xfrm>
          <a:prstGeom prst="roundRect">
            <a:avLst>
              <a:gd name="adj" fmla="val 136141"/>
            </a:avLst>
          </a:prstGeom>
          <a:solidFill>
            <a:srgbClr val="CFD2D8"/>
          </a:solidFill>
          <a:ln/>
        </p:spPr>
      </p:sp>
      <p:sp>
        <p:nvSpPr>
          <p:cNvPr id="4" name="Shape 2"/>
          <p:cNvSpPr/>
          <p:nvPr/>
        </p:nvSpPr>
        <p:spPr>
          <a:xfrm>
            <a:off x="6378535" y="2640925"/>
            <a:ext cx="726162" cy="22860"/>
          </a:xfrm>
          <a:prstGeom prst="roundRect">
            <a:avLst>
              <a:gd name="adj" fmla="val 136141"/>
            </a:avLst>
          </a:prstGeom>
          <a:solidFill>
            <a:srgbClr val="CFD2D8"/>
          </a:solidFill>
          <a:ln/>
        </p:spPr>
      </p:sp>
      <p:sp>
        <p:nvSpPr>
          <p:cNvPr id="5" name="Shape 3"/>
          <p:cNvSpPr/>
          <p:nvPr/>
        </p:nvSpPr>
        <p:spPr>
          <a:xfrm>
            <a:off x="7081837" y="2418993"/>
            <a:ext cx="466725" cy="466725"/>
          </a:xfrm>
          <a:prstGeom prst="roundRect">
            <a:avLst>
              <a:gd name="adj" fmla="val 6668"/>
            </a:avLst>
          </a:prstGeom>
          <a:solidFill>
            <a:srgbClr val="E9ECF2"/>
          </a:solidFill>
          <a:ln/>
        </p:spPr>
      </p:sp>
      <p:sp>
        <p:nvSpPr>
          <p:cNvPr id="6" name="Text 4"/>
          <p:cNvSpPr/>
          <p:nvPr/>
        </p:nvSpPr>
        <p:spPr>
          <a:xfrm>
            <a:off x="7251025" y="2496741"/>
            <a:ext cx="128230" cy="311229"/>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1</a:t>
            </a:r>
            <a:endParaRPr lang="en-US" sz="2450" dirty="0"/>
          </a:p>
        </p:txBody>
      </p:sp>
      <p:sp>
        <p:nvSpPr>
          <p:cNvPr id="7" name="Text 5"/>
          <p:cNvSpPr/>
          <p:nvPr/>
        </p:nvSpPr>
        <p:spPr>
          <a:xfrm>
            <a:off x="2032635" y="2393037"/>
            <a:ext cx="4141470" cy="324088"/>
          </a:xfrm>
          <a:prstGeom prst="rect">
            <a:avLst/>
          </a:prstGeom>
          <a:noFill/>
          <a:ln/>
        </p:spPr>
        <p:txBody>
          <a:bodyPr wrap="none" lIns="0" tIns="0" rIns="0" bIns="0" rtlCol="0" anchor="t"/>
          <a:lstStyle/>
          <a:p>
            <a:pPr marL="0" indent="0" algn="r">
              <a:lnSpc>
                <a:spcPts val="2550"/>
              </a:lnSpc>
              <a:buNone/>
            </a:pPr>
            <a:r>
              <a:rPr lang="en-US" sz="2000" dirty="0">
                <a:solidFill>
                  <a:srgbClr val="15213F"/>
                </a:solidFill>
                <a:latin typeface="Roboto Slab" pitchFamily="34" charset="0"/>
                <a:ea typeface="Roboto Slab" pitchFamily="34" charset="-122"/>
                <a:cs typeface="Roboto Slab" pitchFamily="34" charset="-120"/>
              </a:rPr>
              <a:t>Período Pre-pandemia (2018-2019)</a:t>
            </a:r>
            <a:endParaRPr lang="en-US" sz="2000" dirty="0"/>
          </a:p>
        </p:txBody>
      </p:sp>
      <p:sp>
        <p:nvSpPr>
          <p:cNvPr id="8" name="Text 6"/>
          <p:cNvSpPr/>
          <p:nvPr/>
        </p:nvSpPr>
        <p:spPr>
          <a:xfrm>
            <a:off x="726162" y="2841546"/>
            <a:ext cx="5447943" cy="1659731"/>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Durante el gobierno de Mauricio Macri, la política de "Cielos Abiertos" permitió la entrada de aerolíneas de bajo costo, reduciendo las tarifas y aumentando la competencia. Se espera observar un crecimiento en el número de vuelos y pasajeros durante este período.</a:t>
            </a:r>
            <a:endParaRPr lang="en-US" sz="1600" dirty="0"/>
          </a:p>
        </p:txBody>
      </p:sp>
      <p:sp>
        <p:nvSpPr>
          <p:cNvPr id="9" name="Shape 7"/>
          <p:cNvSpPr/>
          <p:nvPr/>
        </p:nvSpPr>
        <p:spPr>
          <a:xfrm>
            <a:off x="7525703" y="3678198"/>
            <a:ext cx="726162" cy="22860"/>
          </a:xfrm>
          <a:prstGeom prst="roundRect">
            <a:avLst>
              <a:gd name="adj" fmla="val 136141"/>
            </a:avLst>
          </a:prstGeom>
          <a:solidFill>
            <a:srgbClr val="CFD2D8"/>
          </a:solidFill>
          <a:ln/>
        </p:spPr>
      </p:sp>
      <p:sp>
        <p:nvSpPr>
          <p:cNvPr id="10" name="Shape 8"/>
          <p:cNvSpPr/>
          <p:nvPr/>
        </p:nvSpPr>
        <p:spPr>
          <a:xfrm>
            <a:off x="7081837" y="3456265"/>
            <a:ext cx="466725" cy="466725"/>
          </a:xfrm>
          <a:prstGeom prst="roundRect">
            <a:avLst>
              <a:gd name="adj" fmla="val 6668"/>
            </a:avLst>
          </a:prstGeom>
          <a:solidFill>
            <a:srgbClr val="E9ECF2"/>
          </a:solidFill>
          <a:ln/>
        </p:spPr>
      </p:sp>
      <p:sp>
        <p:nvSpPr>
          <p:cNvPr id="11" name="Text 9"/>
          <p:cNvSpPr/>
          <p:nvPr/>
        </p:nvSpPr>
        <p:spPr>
          <a:xfrm>
            <a:off x="7229237" y="3534013"/>
            <a:ext cx="171926" cy="311229"/>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2</a:t>
            </a:r>
            <a:endParaRPr lang="en-US" sz="2450" dirty="0"/>
          </a:p>
        </p:txBody>
      </p:sp>
      <p:sp>
        <p:nvSpPr>
          <p:cNvPr id="12" name="Text 10"/>
          <p:cNvSpPr/>
          <p:nvPr/>
        </p:nvSpPr>
        <p:spPr>
          <a:xfrm>
            <a:off x="8456295" y="3430310"/>
            <a:ext cx="4398645" cy="324088"/>
          </a:xfrm>
          <a:prstGeom prst="rect">
            <a:avLst/>
          </a:prstGeom>
          <a:noFill/>
          <a:ln/>
        </p:spPr>
        <p:txBody>
          <a:bodyPr wrap="none" lIns="0" tIns="0" rIns="0" bIns="0" rtlCol="0" anchor="t"/>
          <a:lstStyle/>
          <a:p>
            <a:pPr marL="0" indent="0" algn="l">
              <a:lnSpc>
                <a:spcPts val="2550"/>
              </a:lnSpc>
              <a:buNone/>
            </a:pPr>
            <a:r>
              <a:rPr lang="en-US" sz="2000" dirty="0">
                <a:solidFill>
                  <a:srgbClr val="15213F"/>
                </a:solidFill>
                <a:latin typeface="Roboto Slab" pitchFamily="34" charset="0"/>
                <a:ea typeface="Roboto Slab" pitchFamily="34" charset="-122"/>
                <a:cs typeface="Roboto Slab" pitchFamily="34" charset="-120"/>
              </a:rPr>
              <a:t>Impacto de la Pandemia (2020-2021)</a:t>
            </a:r>
            <a:endParaRPr lang="en-US" sz="2000" dirty="0"/>
          </a:p>
        </p:txBody>
      </p:sp>
      <p:sp>
        <p:nvSpPr>
          <p:cNvPr id="13" name="Text 11"/>
          <p:cNvSpPr/>
          <p:nvPr/>
        </p:nvSpPr>
        <p:spPr>
          <a:xfrm>
            <a:off x="8456295" y="3878818"/>
            <a:ext cx="5447943" cy="1327785"/>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La llegada de la pandemia de COVID-19 tuvo un efecto devastador en la industria aérea, con una reducción drástica en el número de vuelos y pasajeros debido a las restricciones implementadas en Argentina.</a:t>
            </a:r>
            <a:endParaRPr lang="en-US" sz="1600" dirty="0"/>
          </a:p>
        </p:txBody>
      </p:sp>
      <p:sp>
        <p:nvSpPr>
          <p:cNvPr id="14" name="Shape 12"/>
          <p:cNvSpPr/>
          <p:nvPr/>
        </p:nvSpPr>
        <p:spPr>
          <a:xfrm>
            <a:off x="6378535" y="5371386"/>
            <a:ext cx="726162" cy="22860"/>
          </a:xfrm>
          <a:prstGeom prst="roundRect">
            <a:avLst>
              <a:gd name="adj" fmla="val 136141"/>
            </a:avLst>
          </a:prstGeom>
          <a:solidFill>
            <a:srgbClr val="CFD2D8"/>
          </a:solidFill>
          <a:ln/>
        </p:spPr>
      </p:sp>
      <p:sp>
        <p:nvSpPr>
          <p:cNvPr id="15" name="Shape 13"/>
          <p:cNvSpPr/>
          <p:nvPr/>
        </p:nvSpPr>
        <p:spPr>
          <a:xfrm>
            <a:off x="7081837" y="5149453"/>
            <a:ext cx="466725" cy="466725"/>
          </a:xfrm>
          <a:prstGeom prst="roundRect">
            <a:avLst>
              <a:gd name="adj" fmla="val 6668"/>
            </a:avLst>
          </a:prstGeom>
          <a:solidFill>
            <a:srgbClr val="E9ECF2"/>
          </a:solidFill>
          <a:ln/>
        </p:spPr>
      </p:sp>
      <p:sp>
        <p:nvSpPr>
          <p:cNvPr id="16" name="Text 14"/>
          <p:cNvSpPr/>
          <p:nvPr/>
        </p:nvSpPr>
        <p:spPr>
          <a:xfrm>
            <a:off x="7231142" y="5227201"/>
            <a:ext cx="168116" cy="311229"/>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3</a:t>
            </a:r>
            <a:endParaRPr lang="en-US" sz="2450" dirty="0"/>
          </a:p>
        </p:txBody>
      </p:sp>
      <p:sp>
        <p:nvSpPr>
          <p:cNvPr id="17" name="Text 15"/>
          <p:cNvSpPr/>
          <p:nvPr/>
        </p:nvSpPr>
        <p:spPr>
          <a:xfrm>
            <a:off x="1083945" y="5123498"/>
            <a:ext cx="5090160" cy="324088"/>
          </a:xfrm>
          <a:prstGeom prst="rect">
            <a:avLst/>
          </a:prstGeom>
          <a:noFill/>
          <a:ln/>
        </p:spPr>
        <p:txBody>
          <a:bodyPr wrap="none" lIns="0" tIns="0" rIns="0" bIns="0" rtlCol="0" anchor="t"/>
          <a:lstStyle/>
          <a:p>
            <a:pPr marL="0" indent="0" algn="r">
              <a:lnSpc>
                <a:spcPts val="2550"/>
              </a:lnSpc>
              <a:buNone/>
            </a:pPr>
            <a:r>
              <a:rPr lang="en-US" sz="2000" dirty="0">
                <a:solidFill>
                  <a:srgbClr val="15213F"/>
                </a:solidFill>
                <a:latin typeface="Roboto Slab" pitchFamily="34" charset="0"/>
                <a:ea typeface="Roboto Slab" pitchFamily="34" charset="-122"/>
                <a:cs typeface="Roboto Slab" pitchFamily="34" charset="-120"/>
              </a:rPr>
              <a:t>Recuperación Post-pandemia (2022-2024)</a:t>
            </a:r>
            <a:endParaRPr lang="en-US" sz="2000" dirty="0"/>
          </a:p>
        </p:txBody>
      </p:sp>
      <p:sp>
        <p:nvSpPr>
          <p:cNvPr id="18" name="Text 16"/>
          <p:cNvSpPr/>
          <p:nvPr/>
        </p:nvSpPr>
        <p:spPr>
          <a:xfrm>
            <a:off x="726162" y="5572006"/>
            <a:ext cx="5447943" cy="1327785"/>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La recuperación fue lenta pero sostenida, impulsada por el programa PreViaje y la reapertura gradual de rutas nacionales. Se espera un repunte en el tráfico aéreo, aunque no al nivel prepandemia.</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017865"/>
            <a:ext cx="11994237"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Factor de Ocupación y Demanda de Rutas</a:t>
            </a:r>
            <a:endParaRPr lang="en-US" sz="4850" dirty="0"/>
          </a:p>
        </p:txBody>
      </p:sp>
      <p:sp>
        <p:nvSpPr>
          <p:cNvPr id="3" name="Text 1"/>
          <p:cNvSpPr/>
          <p:nvPr/>
        </p:nvSpPr>
        <p:spPr>
          <a:xfrm>
            <a:off x="864037" y="240649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Factor de Ocupación</a:t>
            </a:r>
            <a:endParaRPr lang="en-US" sz="2400" dirty="0"/>
          </a:p>
        </p:txBody>
      </p:sp>
      <p:sp>
        <p:nvSpPr>
          <p:cNvPr id="4" name="Text 2"/>
          <p:cNvSpPr/>
          <p:nvPr/>
        </p:nvSpPr>
        <p:spPr>
          <a:xfrm>
            <a:off x="864037" y="3039070"/>
            <a:ext cx="3898821" cy="3950494"/>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El factor de ocupación de los vuelos refleja la eficiencia con la que las aerolíneas utilizaron su capacidad. Se espera ver una caída durante la pandemia debido a la baja demanda, seguida de una recuperación en 2022 y 2023 con el impulso de los viajes internos y el aumento gradual de la demanda turística.</a:t>
            </a:r>
            <a:endParaRPr lang="en-US" sz="1900" dirty="0"/>
          </a:p>
        </p:txBody>
      </p:sp>
      <p:sp>
        <p:nvSpPr>
          <p:cNvPr id="5" name="Text 3"/>
          <p:cNvSpPr/>
          <p:nvPr/>
        </p:nvSpPr>
        <p:spPr>
          <a:xfrm>
            <a:off x="5372695" y="240649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Tipos de Aeronaves</a:t>
            </a:r>
            <a:endParaRPr lang="en-US" sz="2400" dirty="0"/>
          </a:p>
        </p:txBody>
      </p:sp>
      <p:sp>
        <p:nvSpPr>
          <p:cNvPr id="6" name="Text 4"/>
          <p:cNvSpPr/>
          <p:nvPr/>
        </p:nvSpPr>
        <p:spPr>
          <a:xfrm>
            <a:off x="5372695" y="3039070"/>
            <a:ext cx="3898821" cy="3160395"/>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La base de datos proporciona información sobre los diferentes tipos de aviones empleados en los vuelos de cabotaje. El análisis de las aeronaves utilizadas permitirá determinar si se están usando de manera eficiente en función de la demanda de las rutas.</a:t>
            </a:r>
            <a:endParaRPr lang="en-US" sz="1900" dirty="0"/>
          </a:p>
        </p:txBody>
      </p:sp>
      <p:sp>
        <p:nvSpPr>
          <p:cNvPr id="7" name="Text 5"/>
          <p:cNvSpPr/>
          <p:nvPr/>
        </p:nvSpPr>
        <p:spPr>
          <a:xfrm>
            <a:off x="9881354" y="2406491"/>
            <a:ext cx="3898821" cy="771525"/>
          </a:xfrm>
          <a:prstGeom prst="rect">
            <a:avLst/>
          </a:prstGeom>
          <a:noFill/>
          <a:ln/>
        </p:spPr>
        <p:txBody>
          <a:bodyPr wrap="square" lIns="0" tIns="0" rIns="0" bIns="0" rtlCol="0" anchor="t"/>
          <a:lstStyle/>
          <a:p>
            <a:pPr marL="0" indent="0">
              <a:lnSpc>
                <a:spcPts val="3000"/>
              </a:lnSpc>
              <a:buNone/>
            </a:pPr>
            <a:r>
              <a:rPr lang="en-US" sz="2400" dirty="0">
                <a:solidFill>
                  <a:srgbClr val="3257B8"/>
                </a:solidFill>
                <a:latin typeface="Roboto Slab" pitchFamily="34" charset="0"/>
                <a:ea typeface="Roboto Slab" pitchFamily="34" charset="-122"/>
                <a:cs typeface="Roboto Slab" pitchFamily="34" charset="-120"/>
              </a:rPr>
              <a:t>Relación entre Aeronaves y Ocupación</a:t>
            </a:r>
            <a:endParaRPr lang="en-US" sz="2400" dirty="0"/>
          </a:p>
        </p:txBody>
      </p:sp>
      <p:sp>
        <p:nvSpPr>
          <p:cNvPr id="8" name="Text 6"/>
          <p:cNvSpPr/>
          <p:nvPr/>
        </p:nvSpPr>
        <p:spPr>
          <a:xfrm>
            <a:off x="9881354" y="3424833"/>
            <a:ext cx="3898821" cy="2765346"/>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Al cruzar la información sobre los tipos de aeronaves y los datos de factor de ocupación, se podrá evaluar si se están utilizando aviones más grandes en rutas con menor demanda, lo que resultaría en una menor eficiencia.</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3872" y="572810"/>
            <a:ext cx="5734526" cy="649486"/>
          </a:xfrm>
          <a:prstGeom prst="rect">
            <a:avLst/>
          </a:prstGeom>
          <a:noFill/>
          <a:ln/>
        </p:spPr>
        <p:txBody>
          <a:bodyPr wrap="none" lIns="0" tIns="0" rIns="0" bIns="0" rtlCol="0" anchor="t"/>
          <a:lstStyle/>
          <a:p>
            <a:pPr marL="0" indent="0">
              <a:lnSpc>
                <a:spcPts val="5100"/>
              </a:lnSpc>
              <a:buNone/>
            </a:pPr>
            <a:r>
              <a:rPr lang="en-US" sz="4050" dirty="0">
                <a:solidFill>
                  <a:srgbClr val="3257B8"/>
                </a:solidFill>
                <a:latin typeface="Roboto Slab" pitchFamily="34" charset="0"/>
                <a:ea typeface="Roboto Slab" pitchFamily="34" charset="-122"/>
                <a:cs typeface="Roboto Slab" pitchFamily="34" charset="-120"/>
              </a:rPr>
              <a:t>Análisis por Aerolíneas</a:t>
            </a:r>
            <a:endParaRPr lang="en-US" sz="4050" dirty="0"/>
          </a:p>
        </p:txBody>
      </p:sp>
      <p:sp>
        <p:nvSpPr>
          <p:cNvPr id="4" name="Shape 1"/>
          <p:cNvSpPr/>
          <p:nvPr/>
        </p:nvSpPr>
        <p:spPr>
          <a:xfrm>
            <a:off x="6213872" y="1767721"/>
            <a:ext cx="467558" cy="467558"/>
          </a:xfrm>
          <a:prstGeom prst="roundRect">
            <a:avLst>
              <a:gd name="adj" fmla="val 6668"/>
            </a:avLst>
          </a:prstGeom>
          <a:solidFill>
            <a:srgbClr val="E9ECF2"/>
          </a:solidFill>
          <a:ln/>
        </p:spPr>
      </p:sp>
      <p:sp>
        <p:nvSpPr>
          <p:cNvPr id="5" name="Text 2"/>
          <p:cNvSpPr/>
          <p:nvPr/>
        </p:nvSpPr>
        <p:spPr>
          <a:xfrm>
            <a:off x="6383417" y="1845588"/>
            <a:ext cx="128468" cy="311825"/>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1</a:t>
            </a:r>
            <a:endParaRPr lang="en-US" sz="2450" dirty="0"/>
          </a:p>
        </p:txBody>
      </p:sp>
      <p:sp>
        <p:nvSpPr>
          <p:cNvPr id="6" name="Text 3"/>
          <p:cNvSpPr/>
          <p:nvPr/>
        </p:nvSpPr>
        <p:spPr>
          <a:xfrm>
            <a:off x="6889194" y="1767721"/>
            <a:ext cx="2983944" cy="324683"/>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Aerolíneas de Bajo Costo</a:t>
            </a:r>
            <a:endParaRPr lang="en-US" sz="2000" dirty="0"/>
          </a:p>
        </p:txBody>
      </p:sp>
      <p:sp>
        <p:nvSpPr>
          <p:cNvPr id="7" name="Text 4"/>
          <p:cNvSpPr/>
          <p:nvPr/>
        </p:nvSpPr>
        <p:spPr>
          <a:xfrm>
            <a:off x="6889194" y="2217063"/>
            <a:ext cx="7013734" cy="1662708"/>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Las aerolíneas de bajo costo, fundamentales para el crecimiento del tráfico de cabotaje antes de la pandemia, enfrentaron desafíos significativos durante el período de restricciones. Tras la pandemia, la reintroducción de las bandas tarifarias en 2021 limitó su capacidad de competir con Aerolíneas Argentinas.</a:t>
            </a:r>
            <a:endParaRPr lang="en-US" sz="1600" dirty="0"/>
          </a:p>
        </p:txBody>
      </p:sp>
      <p:sp>
        <p:nvSpPr>
          <p:cNvPr id="8" name="Shape 5"/>
          <p:cNvSpPr/>
          <p:nvPr/>
        </p:nvSpPr>
        <p:spPr>
          <a:xfrm>
            <a:off x="6213872" y="4321254"/>
            <a:ext cx="467558" cy="467558"/>
          </a:xfrm>
          <a:prstGeom prst="roundRect">
            <a:avLst>
              <a:gd name="adj" fmla="val 6668"/>
            </a:avLst>
          </a:prstGeom>
          <a:solidFill>
            <a:srgbClr val="E9ECF2"/>
          </a:solidFill>
          <a:ln/>
        </p:spPr>
      </p:sp>
      <p:sp>
        <p:nvSpPr>
          <p:cNvPr id="9" name="Text 6"/>
          <p:cNvSpPr/>
          <p:nvPr/>
        </p:nvSpPr>
        <p:spPr>
          <a:xfrm>
            <a:off x="6361509" y="4399121"/>
            <a:ext cx="172164" cy="311825"/>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2</a:t>
            </a:r>
            <a:endParaRPr lang="en-US" sz="2450" dirty="0"/>
          </a:p>
        </p:txBody>
      </p:sp>
      <p:sp>
        <p:nvSpPr>
          <p:cNvPr id="10" name="Text 7"/>
          <p:cNvSpPr/>
          <p:nvPr/>
        </p:nvSpPr>
        <p:spPr>
          <a:xfrm>
            <a:off x="6889194" y="4321254"/>
            <a:ext cx="3124557" cy="324683"/>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Participación de Mercado</a:t>
            </a:r>
            <a:endParaRPr lang="en-US" sz="2000" dirty="0"/>
          </a:p>
        </p:txBody>
      </p:sp>
      <p:sp>
        <p:nvSpPr>
          <p:cNvPr id="11" name="Text 8"/>
          <p:cNvSpPr/>
          <p:nvPr/>
        </p:nvSpPr>
        <p:spPr>
          <a:xfrm>
            <a:off x="6889194" y="4770596"/>
            <a:ext cx="7013734" cy="997625"/>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Se espera que los datos reflejen los cambios en la participación de mercado, con una disminución en la cantidad de vuelos operados por aerolíneas de bajo costo.</a:t>
            </a:r>
            <a:endParaRPr lang="en-US" sz="1600" dirty="0"/>
          </a:p>
        </p:txBody>
      </p:sp>
      <p:sp>
        <p:nvSpPr>
          <p:cNvPr id="12" name="Shape 9"/>
          <p:cNvSpPr/>
          <p:nvPr/>
        </p:nvSpPr>
        <p:spPr>
          <a:xfrm>
            <a:off x="6213872" y="6209705"/>
            <a:ext cx="467558" cy="467558"/>
          </a:xfrm>
          <a:prstGeom prst="roundRect">
            <a:avLst>
              <a:gd name="adj" fmla="val 6668"/>
            </a:avLst>
          </a:prstGeom>
          <a:solidFill>
            <a:srgbClr val="E9ECF2"/>
          </a:solidFill>
          <a:ln/>
        </p:spPr>
      </p:sp>
      <p:sp>
        <p:nvSpPr>
          <p:cNvPr id="13" name="Text 10"/>
          <p:cNvSpPr/>
          <p:nvPr/>
        </p:nvSpPr>
        <p:spPr>
          <a:xfrm>
            <a:off x="6363414" y="6287572"/>
            <a:ext cx="168354" cy="311825"/>
          </a:xfrm>
          <a:prstGeom prst="rect">
            <a:avLst/>
          </a:prstGeom>
          <a:noFill/>
          <a:ln/>
        </p:spPr>
        <p:txBody>
          <a:bodyPr wrap="none" lIns="0" tIns="0" rIns="0" bIns="0" rtlCol="0" anchor="t"/>
          <a:lstStyle/>
          <a:p>
            <a:pPr marL="0" indent="0" algn="ctr">
              <a:lnSpc>
                <a:spcPts val="2450"/>
              </a:lnSpc>
              <a:buNone/>
            </a:pPr>
            <a:r>
              <a:rPr lang="en-US" sz="2450" dirty="0">
                <a:solidFill>
                  <a:srgbClr val="15213F"/>
                </a:solidFill>
                <a:latin typeface="Roboto Slab" pitchFamily="34" charset="0"/>
                <a:ea typeface="Roboto Slab" pitchFamily="34" charset="-122"/>
                <a:cs typeface="Roboto Slab" pitchFamily="34" charset="-120"/>
              </a:rPr>
              <a:t>3</a:t>
            </a:r>
            <a:endParaRPr lang="en-US" sz="2450" dirty="0"/>
          </a:p>
        </p:txBody>
      </p:sp>
      <p:sp>
        <p:nvSpPr>
          <p:cNvPr id="14" name="Text 11"/>
          <p:cNvSpPr/>
          <p:nvPr/>
        </p:nvSpPr>
        <p:spPr>
          <a:xfrm>
            <a:off x="6889194" y="6209705"/>
            <a:ext cx="2874526" cy="324683"/>
          </a:xfrm>
          <a:prstGeom prst="rect">
            <a:avLst/>
          </a:prstGeom>
          <a:noFill/>
          <a:ln/>
        </p:spPr>
        <p:txBody>
          <a:bodyPr wrap="none" lIns="0" tIns="0" rIns="0" bIns="0" rtlCol="0" anchor="t"/>
          <a:lstStyle/>
          <a:p>
            <a:pPr marL="0" indent="0">
              <a:lnSpc>
                <a:spcPts val="2550"/>
              </a:lnSpc>
              <a:buNone/>
            </a:pPr>
            <a:r>
              <a:rPr lang="en-US" sz="2000" dirty="0">
                <a:solidFill>
                  <a:srgbClr val="15213F"/>
                </a:solidFill>
                <a:latin typeface="Roboto Slab" pitchFamily="34" charset="0"/>
                <a:ea typeface="Roboto Slab" pitchFamily="34" charset="-122"/>
                <a:cs typeface="Roboto Slab" pitchFamily="34" charset="-120"/>
              </a:rPr>
              <a:t>Códigos de Aeropuertos</a:t>
            </a:r>
            <a:endParaRPr lang="en-US" sz="2000" dirty="0"/>
          </a:p>
        </p:txBody>
      </p:sp>
      <p:sp>
        <p:nvSpPr>
          <p:cNvPr id="15" name="Text 12"/>
          <p:cNvSpPr/>
          <p:nvPr/>
        </p:nvSpPr>
        <p:spPr>
          <a:xfrm>
            <a:off x="6889194" y="6659047"/>
            <a:ext cx="7013734" cy="997625"/>
          </a:xfrm>
          <a:prstGeom prst="rect">
            <a:avLst/>
          </a:prstGeom>
          <a:noFill/>
          <a:ln/>
        </p:spPr>
        <p:txBody>
          <a:bodyPr wrap="square" lIns="0" tIns="0" rIns="0" bIns="0" rtlCol="0" anchor="t"/>
          <a:lstStyle/>
          <a:p>
            <a:pPr marL="0" indent="0" algn="just">
              <a:lnSpc>
                <a:spcPts val="2600"/>
              </a:lnSpc>
              <a:buNone/>
            </a:pPr>
            <a:r>
              <a:rPr lang="en-US" sz="1600" dirty="0">
                <a:solidFill>
                  <a:srgbClr val="15213F"/>
                </a:solidFill>
                <a:latin typeface="Roboto" pitchFamily="34" charset="0"/>
                <a:ea typeface="Roboto" pitchFamily="34" charset="-122"/>
                <a:cs typeface="Roboto" pitchFamily="34" charset="-120"/>
              </a:rPr>
              <a:t>La base de datos utiliza códigos de aeropuertos como RGA (Río Grande), AEP (Aeroparque), EZE (Ezeiza), CRD (Comodoro Rivadavia) y USH (Ushuaia).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701516"/>
            <a:ext cx="11114484" cy="771525"/>
          </a:xfrm>
          <a:prstGeom prst="rect">
            <a:avLst/>
          </a:prstGeom>
          <a:noFill/>
          <a:ln/>
        </p:spPr>
        <p:txBody>
          <a:bodyPr wrap="none" lIns="0" tIns="0" rIns="0" bIns="0" rtlCol="0" anchor="t"/>
          <a:lstStyle/>
          <a:p>
            <a:pPr marL="0" indent="0">
              <a:lnSpc>
                <a:spcPts val="6050"/>
              </a:lnSpc>
              <a:buNone/>
            </a:pPr>
            <a:r>
              <a:rPr lang="en-US" sz="4850" dirty="0">
                <a:solidFill>
                  <a:srgbClr val="3257B8"/>
                </a:solidFill>
                <a:latin typeface="Roboto Slab" pitchFamily="34" charset="0"/>
                <a:ea typeface="Roboto Slab" pitchFamily="34" charset="-122"/>
                <a:cs typeface="Roboto Slab" pitchFamily="34" charset="-120"/>
              </a:rPr>
              <a:t>Cambios en la Gestión Gubernamental</a:t>
            </a:r>
            <a:endParaRPr lang="en-US" sz="4850" dirty="0"/>
          </a:p>
        </p:txBody>
      </p:sp>
      <p:sp>
        <p:nvSpPr>
          <p:cNvPr id="3" name="Shape 1"/>
          <p:cNvSpPr/>
          <p:nvPr/>
        </p:nvSpPr>
        <p:spPr>
          <a:xfrm>
            <a:off x="864037" y="2337078"/>
            <a:ext cx="12902327" cy="30480"/>
          </a:xfrm>
          <a:prstGeom prst="roundRect">
            <a:avLst>
              <a:gd name="adj" fmla="val 121500"/>
            </a:avLst>
          </a:prstGeom>
          <a:solidFill>
            <a:srgbClr val="CFD2D8"/>
          </a:solidFill>
          <a:ln/>
        </p:spPr>
      </p:sp>
      <p:sp>
        <p:nvSpPr>
          <p:cNvPr id="4" name="Shape 2"/>
          <p:cNvSpPr/>
          <p:nvPr/>
        </p:nvSpPr>
        <p:spPr>
          <a:xfrm>
            <a:off x="2916793" y="2337018"/>
            <a:ext cx="30480" cy="864037"/>
          </a:xfrm>
          <a:prstGeom prst="roundRect">
            <a:avLst>
              <a:gd name="adj" fmla="val 121500"/>
            </a:avLst>
          </a:prstGeom>
          <a:solidFill>
            <a:srgbClr val="CFD2D8"/>
          </a:solidFill>
          <a:ln/>
        </p:spPr>
      </p:sp>
      <p:sp>
        <p:nvSpPr>
          <p:cNvPr id="5" name="Shape 3"/>
          <p:cNvSpPr/>
          <p:nvPr/>
        </p:nvSpPr>
        <p:spPr>
          <a:xfrm>
            <a:off x="2654379" y="2059365"/>
            <a:ext cx="555427" cy="555427"/>
          </a:xfrm>
          <a:prstGeom prst="roundRect">
            <a:avLst>
              <a:gd name="adj" fmla="val 6668"/>
            </a:avLst>
          </a:prstGeom>
          <a:solidFill>
            <a:srgbClr val="E9ECF2"/>
          </a:solidFill>
          <a:ln/>
        </p:spPr>
      </p:sp>
      <p:sp>
        <p:nvSpPr>
          <p:cNvPr id="6" name="Text 4"/>
          <p:cNvSpPr/>
          <p:nvPr/>
        </p:nvSpPr>
        <p:spPr>
          <a:xfrm>
            <a:off x="2855714" y="2151876"/>
            <a:ext cx="152638"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1</a:t>
            </a:r>
            <a:endParaRPr lang="en-US" sz="2900" dirty="0"/>
          </a:p>
        </p:txBody>
      </p:sp>
      <p:sp>
        <p:nvSpPr>
          <p:cNvPr id="7" name="Text 5"/>
          <p:cNvSpPr/>
          <p:nvPr/>
        </p:nvSpPr>
        <p:spPr>
          <a:xfrm>
            <a:off x="1110853" y="3448050"/>
            <a:ext cx="3642598" cy="771525"/>
          </a:xfrm>
          <a:prstGeom prst="rect">
            <a:avLst/>
          </a:prstGeom>
          <a:noFill/>
          <a:ln/>
        </p:spPr>
        <p:txBody>
          <a:bodyPr wrap="square" lIns="0" tIns="0" rIns="0" bIns="0" rtlCol="0" anchor="t"/>
          <a:lstStyle/>
          <a:p>
            <a:pPr marL="0" indent="0" algn="ctr">
              <a:lnSpc>
                <a:spcPts val="3000"/>
              </a:lnSpc>
              <a:buNone/>
            </a:pPr>
            <a:r>
              <a:rPr lang="en-US" sz="2400" dirty="0">
                <a:solidFill>
                  <a:srgbClr val="15213F"/>
                </a:solidFill>
                <a:latin typeface="Roboto Slab" pitchFamily="34" charset="0"/>
                <a:ea typeface="Roboto Slab" pitchFamily="34" charset="-122"/>
                <a:cs typeface="Roboto Slab" pitchFamily="34" charset="-120"/>
              </a:rPr>
              <a:t>Mauricio Macri (2015-2019)</a:t>
            </a:r>
            <a:endParaRPr lang="en-US" sz="2400" dirty="0"/>
          </a:p>
        </p:txBody>
      </p:sp>
      <p:sp>
        <p:nvSpPr>
          <p:cNvPr id="8" name="Text 6"/>
          <p:cNvSpPr/>
          <p:nvPr/>
        </p:nvSpPr>
        <p:spPr>
          <a:xfrm>
            <a:off x="1110853" y="4367689"/>
            <a:ext cx="3642598" cy="2765346"/>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La política de desregulación permitió la entrada de aerolíneas de bajo costo, reduciendo tarifas y aumentando la competencia, aunque afectó la posición dominante de Aerolíneas Argentinas.</a:t>
            </a:r>
            <a:endParaRPr lang="en-US" sz="1900" dirty="0"/>
          </a:p>
        </p:txBody>
      </p:sp>
      <p:sp>
        <p:nvSpPr>
          <p:cNvPr id="9" name="Shape 7"/>
          <p:cNvSpPr/>
          <p:nvPr/>
        </p:nvSpPr>
        <p:spPr>
          <a:xfrm>
            <a:off x="7299841" y="2337018"/>
            <a:ext cx="30480" cy="864037"/>
          </a:xfrm>
          <a:prstGeom prst="roundRect">
            <a:avLst>
              <a:gd name="adj" fmla="val 121500"/>
            </a:avLst>
          </a:prstGeom>
          <a:solidFill>
            <a:srgbClr val="CFD2D8"/>
          </a:solidFill>
          <a:ln/>
        </p:spPr>
      </p:sp>
      <p:sp>
        <p:nvSpPr>
          <p:cNvPr id="10" name="Shape 8"/>
          <p:cNvSpPr/>
          <p:nvPr/>
        </p:nvSpPr>
        <p:spPr>
          <a:xfrm>
            <a:off x="7037427" y="2059365"/>
            <a:ext cx="555427" cy="555427"/>
          </a:xfrm>
          <a:prstGeom prst="roundRect">
            <a:avLst>
              <a:gd name="adj" fmla="val 6668"/>
            </a:avLst>
          </a:prstGeom>
          <a:solidFill>
            <a:srgbClr val="E9ECF2"/>
          </a:solidFill>
          <a:ln/>
        </p:spPr>
      </p:sp>
      <p:sp>
        <p:nvSpPr>
          <p:cNvPr id="11" name="Text 9"/>
          <p:cNvSpPr/>
          <p:nvPr/>
        </p:nvSpPr>
        <p:spPr>
          <a:xfrm>
            <a:off x="7212806" y="2151876"/>
            <a:ext cx="204549"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2</a:t>
            </a:r>
            <a:endParaRPr lang="en-US" sz="2900" dirty="0"/>
          </a:p>
        </p:txBody>
      </p:sp>
      <p:sp>
        <p:nvSpPr>
          <p:cNvPr id="12" name="Text 10"/>
          <p:cNvSpPr/>
          <p:nvPr/>
        </p:nvSpPr>
        <p:spPr>
          <a:xfrm>
            <a:off x="5493901" y="3448050"/>
            <a:ext cx="3642598" cy="771525"/>
          </a:xfrm>
          <a:prstGeom prst="rect">
            <a:avLst/>
          </a:prstGeom>
          <a:noFill/>
          <a:ln/>
        </p:spPr>
        <p:txBody>
          <a:bodyPr wrap="square" lIns="0" tIns="0" rIns="0" bIns="0" rtlCol="0" anchor="t"/>
          <a:lstStyle/>
          <a:p>
            <a:pPr marL="0" indent="0" algn="ctr">
              <a:lnSpc>
                <a:spcPts val="3000"/>
              </a:lnSpc>
              <a:buNone/>
            </a:pPr>
            <a:r>
              <a:rPr lang="en-US" sz="2400" dirty="0">
                <a:solidFill>
                  <a:srgbClr val="15213F"/>
                </a:solidFill>
                <a:latin typeface="Roboto Slab" pitchFamily="34" charset="0"/>
                <a:ea typeface="Roboto Slab" pitchFamily="34" charset="-122"/>
                <a:cs typeface="Roboto Slab" pitchFamily="34" charset="-120"/>
              </a:rPr>
              <a:t>Alberto Fernández (2019-2023)</a:t>
            </a:r>
            <a:endParaRPr lang="en-US" sz="2400" dirty="0"/>
          </a:p>
        </p:txBody>
      </p:sp>
      <p:sp>
        <p:nvSpPr>
          <p:cNvPr id="13" name="Text 11"/>
          <p:cNvSpPr/>
          <p:nvPr/>
        </p:nvSpPr>
        <p:spPr>
          <a:xfrm>
            <a:off x="5493901" y="4367689"/>
            <a:ext cx="3642598" cy="2765346"/>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Se reintrodujeron las bandas tarifarias para proteger a Aerolíneas Argentinas, lo que impactó negativamente en las aerolíneas de bajo costo. La pandemia también afectó profundamente el tráfico aéreo.</a:t>
            </a:r>
            <a:endParaRPr lang="en-US" sz="1900" dirty="0"/>
          </a:p>
        </p:txBody>
      </p:sp>
      <p:sp>
        <p:nvSpPr>
          <p:cNvPr id="14" name="Shape 12"/>
          <p:cNvSpPr/>
          <p:nvPr/>
        </p:nvSpPr>
        <p:spPr>
          <a:xfrm>
            <a:off x="11682889" y="2337018"/>
            <a:ext cx="30480" cy="864037"/>
          </a:xfrm>
          <a:prstGeom prst="roundRect">
            <a:avLst>
              <a:gd name="adj" fmla="val 121500"/>
            </a:avLst>
          </a:prstGeom>
          <a:solidFill>
            <a:srgbClr val="CFD2D8"/>
          </a:solidFill>
          <a:ln/>
        </p:spPr>
      </p:sp>
      <p:sp>
        <p:nvSpPr>
          <p:cNvPr id="15" name="Shape 13"/>
          <p:cNvSpPr/>
          <p:nvPr/>
        </p:nvSpPr>
        <p:spPr>
          <a:xfrm>
            <a:off x="11420475" y="2059365"/>
            <a:ext cx="555427" cy="555427"/>
          </a:xfrm>
          <a:prstGeom prst="roundRect">
            <a:avLst>
              <a:gd name="adj" fmla="val 6668"/>
            </a:avLst>
          </a:prstGeom>
          <a:solidFill>
            <a:srgbClr val="E9ECF2"/>
          </a:solidFill>
          <a:ln/>
        </p:spPr>
      </p:sp>
      <p:sp>
        <p:nvSpPr>
          <p:cNvPr id="16" name="Text 14"/>
          <p:cNvSpPr/>
          <p:nvPr/>
        </p:nvSpPr>
        <p:spPr>
          <a:xfrm>
            <a:off x="11598116" y="2151876"/>
            <a:ext cx="200025" cy="370284"/>
          </a:xfrm>
          <a:prstGeom prst="rect">
            <a:avLst/>
          </a:prstGeom>
          <a:noFill/>
          <a:ln/>
        </p:spPr>
        <p:txBody>
          <a:bodyPr wrap="none" lIns="0" tIns="0" rIns="0" bIns="0" rtlCol="0" anchor="t"/>
          <a:lstStyle/>
          <a:p>
            <a:pPr marL="0" indent="0" algn="ctr">
              <a:lnSpc>
                <a:spcPts val="2900"/>
              </a:lnSpc>
              <a:buNone/>
            </a:pPr>
            <a:r>
              <a:rPr lang="en-US" sz="2900" dirty="0">
                <a:solidFill>
                  <a:srgbClr val="15213F"/>
                </a:solidFill>
                <a:latin typeface="Roboto Slab" pitchFamily="34" charset="0"/>
                <a:ea typeface="Roboto Slab" pitchFamily="34" charset="-122"/>
                <a:cs typeface="Roboto Slab" pitchFamily="34" charset="-120"/>
              </a:rPr>
              <a:t>3</a:t>
            </a:r>
            <a:endParaRPr lang="en-US" sz="2900" dirty="0"/>
          </a:p>
        </p:txBody>
      </p:sp>
      <p:sp>
        <p:nvSpPr>
          <p:cNvPr id="17" name="Text 15"/>
          <p:cNvSpPr/>
          <p:nvPr/>
        </p:nvSpPr>
        <p:spPr>
          <a:xfrm>
            <a:off x="9876949" y="3448050"/>
            <a:ext cx="3642598" cy="771525"/>
          </a:xfrm>
          <a:prstGeom prst="rect">
            <a:avLst/>
          </a:prstGeom>
          <a:noFill/>
          <a:ln/>
        </p:spPr>
        <p:txBody>
          <a:bodyPr wrap="square" lIns="0" tIns="0" rIns="0" bIns="0" rtlCol="0" anchor="t"/>
          <a:lstStyle/>
          <a:p>
            <a:pPr marL="0" indent="0" algn="ctr">
              <a:lnSpc>
                <a:spcPts val="3000"/>
              </a:lnSpc>
              <a:buNone/>
            </a:pPr>
            <a:r>
              <a:rPr lang="en-US" sz="2400" dirty="0">
                <a:solidFill>
                  <a:srgbClr val="15213F"/>
                </a:solidFill>
                <a:latin typeface="Roboto Slab" pitchFamily="34" charset="0"/>
                <a:ea typeface="Roboto Slab" pitchFamily="34" charset="-122"/>
                <a:cs typeface="Roboto Slab" pitchFamily="34" charset="-120"/>
              </a:rPr>
              <a:t>Javier Milei (2023 en adelante)</a:t>
            </a:r>
            <a:endParaRPr lang="en-US" sz="2400" dirty="0"/>
          </a:p>
        </p:txBody>
      </p:sp>
      <p:sp>
        <p:nvSpPr>
          <p:cNvPr id="18" name="Text 16"/>
          <p:cNvSpPr/>
          <p:nvPr/>
        </p:nvSpPr>
        <p:spPr>
          <a:xfrm>
            <a:off x="9876949" y="4367689"/>
            <a:ext cx="3642598" cy="3160395"/>
          </a:xfrm>
          <a:prstGeom prst="rect">
            <a:avLst/>
          </a:prstGeom>
          <a:noFill/>
          <a:ln/>
        </p:spPr>
        <p:txBody>
          <a:bodyPr wrap="square" lIns="0" tIns="0" rIns="0" bIns="0" rtlCol="0" anchor="t"/>
          <a:lstStyle/>
          <a:p>
            <a:pPr marL="0" indent="0" algn="just">
              <a:lnSpc>
                <a:spcPts val="3100"/>
              </a:lnSpc>
              <a:buNone/>
            </a:pPr>
            <a:r>
              <a:rPr lang="en-US" sz="1900" dirty="0">
                <a:solidFill>
                  <a:srgbClr val="15213F"/>
                </a:solidFill>
                <a:latin typeface="Roboto" pitchFamily="34" charset="0"/>
                <a:ea typeface="Roboto" pitchFamily="34" charset="-122"/>
                <a:cs typeface="Roboto" pitchFamily="34" charset="-120"/>
              </a:rPr>
              <a:t>Se esperan nuevas políticas de desregulación que buscan aumentar la competitividad y facilitar la entrada de más aerolíneas al mercado, lo que podría tener un impacto positivo en la recuperación del tráfico aéreo.</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849511"/>
            <a:ext cx="7776686" cy="1220867"/>
          </a:xfrm>
          <a:prstGeom prst="rect">
            <a:avLst/>
          </a:prstGeom>
          <a:noFill/>
          <a:ln/>
        </p:spPr>
        <p:txBody>
          <a:bodyPr wrap="square" lIns="0" tIns="0" rIns="0" bIns="0" rtlCol="0" anchor="t"/>
          <a:lstStyle/>
          <a:p>
            <a:pPr marL="0" indent="0">
              <a:lnSpc>
                <a:spcPts val="4800"/>
              </a:lnSpc>
              <a:buNone/>
            </a:pPr>
            <a:r>
              <a:rPr lang="en-US" sz="3800" dirty="0">
                <a:solidFill>
                  <a:srgbClr val="3257B8"/>
                </a:solidFill>
                <a:latin typeface="Roboto Slab" pitchFamily="34" charset="0"/>
                <a:ea typeface="Roboto Slab" pitchFamily="34" charset="-122"/>
                <a:cs typeface="Roboto Slab" pitchFamily="34" charset="-120"/>
              </a:rPr>
              <a:t>Impacto de la Pandemia en los Vuelos de Cabotaje</a:t>
            </a:r>
            <a:endParaRPr lang="en-US" sz="3800" dirty="0"/>
          </a:p>
        </p:txBody>
      </p:sp>
      <p:sp>
        <p:nvSpPr>
          <p:cNvPr id="4" name="Shape 1"/>
          <p:cNvSpPr/>
          <p:nvPr/>
        </p:nvSpPr>
        <p:spPr>
          <a:xfrm>
            <a:off x="6170057" y="2363272"/>
            <a:ext cx="7776686" cy="1750457"/>
          </a:xfrm>
          <a:prstGeom prst="roundRect">
            <a:avLst>
              <a:gd name="adj" fmla="val 1674"/>
            </a:avLst>
          </a:prstGeom>
          <a:solidFill>
            <a:srgbClr val="E9ECF2"/>
          </a:solidFill>
          <a:ln/>
        </p:spPr>
      </p:sp>
      <p:sp>
        <p:nvSpPr>
          <p:cNvPr id="5" name="Text 2"/>
          <p:cNvSpPr/>
          <p:nvPr/>
        </p:nvSpPr>
        <p:spPr>
          <a:xfrm>
            <a:off x="6365319" y="2558534"/>
            <a:ext cx="2610326" cy="305157"/>
          </a:xfrm>
          <a:prstGeom prst="rect">
            <a:avLst/>
          </a:prstGeom>
          <a:noFill/>
          <a:ln/>
        </p:spPr>
        <p:txBody>
          <a:bodyPr wrap="none" lIns="0" tIns="0" rIns="0" bIns="0" rtlCol="0" anchor="t"/>
          <a:lstStyle/>
          <a:p>
            <a:pPr marL="0" indent="0">
              <a:lnSpc>
                <a:spcPts val="2400"/>
              </a:lnSpc>
              <a:buNone/>
            </a:pPr>
            <a:r>
              <a:rPr lang="en-US" sz="1900" dirty="0">
                <a:solidFill>
                  <a:srgbClr val="15213F"/>
                </a:solidFill>
                <a:latin typeface="Roboto Slab" pitchFamily="34" charset="0"/>
                <a:ea typeface="Roboto Slab" pitchFamily="34" charset="-122"/>
                <a:cs typeface="Roboto Slab" pitchFamily="34" charset="-120"/>
              </a:rPr>
              <a:t>Restricciones de Vuelo</a:t>
            </a:r>
            <a:endParaRPr lang="en-US" sz="1900" dirty="0"/>
          </a:p>
        </p:txBody>
      </p:sp>
      <p:sp>
        <p:nvSpPr>
          <p:cNvPr id="6" name="Text 3"/>
          <p:cNvSpPr/>
          <p:nvPr/>
        </p:nvSpPr>
        <p:spPr>
          <a:xfrm>
            <a:off x="6365319" y="2980849"/>
            <a:ext cx="7386161" cy="937617"/>
          </a:xfrm>
          <a:prstGeom prst="rect">
            <a:avLst/>
          </a:prstGeom>
          <a:noFill/>
          <a:ln/>
        </p:spPr>
        <p:txBody>
          <a:bodyPr wrap="square" lIns="0" tIns="0" rIns="0" bIns="0" rtlCol="0" anchor="t"/>
          <a:lstStyle/>
          <a:p>
            <a:pPr marL="0" indent="0" algn="just">
              <a:lnSpc>
                <a:spcPts val="2450"/>
              </a:lnSpc>
              <a:buNone/>
            </a:pPr>
            <a:r>
              <a:rPr lang="en-US" sz="1500" dirty="0">
                <a:solidFill>
                  <a:srgbClr val="15213F"/>
                </a:solidFill>
                <a:latin typeface="Roboto" pitchFamily="34" charset="0"/>
                <a:ea typeface="Roboto" pitchFamily="34" charset="-122"/>
                <a:cs typeface="Roboto" pitchFamily="34" charset="-120"/>
              </a:rPr>
              <a:t>Argentina implementó restricciones de vuelo que afectaron gravemente al tráfico aéreo durante la pandemia, con una reducción drástica en el número de vuelos y pasajeros.</a:t>
            </a:r>
            <a:endParaRPr lang="en-US" sz="1500" dirty="0"/>
          </a:p>
        </p:txBody>
      </p:sp>
      <p:sp>
        <p:nvSpPr>
          <p:cNvPr id="7" name="Shape 4"/>
          <p:cNvSpPr/>
          <p:nvPr/>
        </p:nvSpPr>
        <p:spPr>
          <a:xfrm>
            <a:off x="6170057" y="4308991"/>
            <a:ext cx="7776686" cy="1437918"/>
          </a:xfrm>
          <a:prstGeom prst="roundRect">
            <a:avLst>
              <a:gd name="adj" fmla="val 2038"/>
            </a:avLst>
          </a:prstGeom>
          <a:solidFill>
            <a:srgbClr val="E9ECF2"/>
          </a:solidFill>
          <a:ln/>
        </p:spPr>
      </p:sp>
      <p:sp>
        <p:nvSpPr>
          <p:cNvPr id="8" name="Text 5"/>
          <p:cNvSpPr/>
          <p:nvPr/>
        </p:nvSpPr>
        <p:spPr>
          <a:xfrm>
            <a:off x="6365319" y="4504253"/>
            <a:ext cx="2441734" cy="305157"/>
          </a:xfrm>
          <a:prstGeom prst="rect">
            <a:avLst/>
          </a:prstGeom>
          <a:noFill/>
          <a:ln/>
        </p:spPr>
        <p:txBody>
          <a:bodyPr wrap="none" lIns="0" tIns="0" rIns="0" bIns="0" rtlCol="0" anchor="t"/>
          <a:lstStyle/>
          <a:p>
            <a:pPr marL="0" indent="0">
              <a:lnSpc>
                <a:spcPts val="2400"/>
              </a:lnSpc>
              <a:buNone/>
            </a:pPr>
            <a:r>
              <a:rPr lang="en-US" sz="1900" dirty="0">
                <a:solidFill>
                  <a:srgbClr val="15213F"/>
                </a:solidFill>
                <a:latin typeface="Roboto Slab" pitchFamily="34" charset="0"/>
                <a:ea typeface="Roboto Slab" pitchFamily="34" charset="-122"/>
                <a:cs typeface="Roboto Slab" pitchFamily="34" charset="-120"/>
              </a:rPr>
              <a:t>Programa PreViaje</a:t>
            </a:r>
            <a:endParaRPr lang="en-US" sz="1900" dirty="0"/>
          </a:p>
        </p:txBody>
      </p:sp>
      <p:sp>
        <p:nvSpPr>
          <p:cNvPr id="9" name="Text 6"/>
          <p:cNvSpPr/>
          <p:nvPr/>
        </p:nvSpPr>
        <p:spPr>
          <a:xfrm>
            <a:off x="6365319" y="4926568"/>
            <a:ext cx="7386161" cy="625078"/>
          </a:xfrm>
          <a:prstGeom prst="rect">
            <a:avLst/>
          </a:prstGeom>
          <a:noFill/>
          <a:ln/>
        </p:spPr>
        <p:txBody>
          <a:bodyPr wrap="square" lIns="0" tIns="0" rIns="0" bIns="0" rtlCol="0" anchor="t"/>
          <a:lstStyle/>
          <a:p>
            <a:pPr marL="0" indent="0" algn="just">
              <a:lnSpc>
                <a:spcPts val="2450"/>
              </a:lnSpc>
              <a:buNone/>
            </a:pPr>
            <a:r>
              <a:rPr lang="en-US" sz="1500" dirty="0">
                <a:solidFill>
                  <a:srgbClr val="15213F"/>
                </a:solidFill>
                <a:latin typeface="Roboto" pitchFamily="34" charset="0"/>
                <a:ea typeface="Roboto" pitchFamily="34" charset="-122"/>
                <a:cs typeface="Roboto" pitchFamily="34" charset="-120"/>
              </a:rPr>
              <a:t>El gobierno implementó el programa PreViaje para reactivar el turismo interno y apoyar la recuperación del tráfico aéreo de cabotaje en el período post-pandemia.</a:t>
            </a:r>
            <a:endParaRPr lang="en-US" sz="1500" dirty="0"/>
          </a:p>
        </p:txBody>
      </p:sp>
      <p:sp>
        <p:nvSpPr>
          <p:cNvPr id="10" name="Shape 7"/>
          <p:cNvSpPr/>
          <p:nvPr/>
        </p:nvSpPr>
        <p:spPr>
          <a:xfrm>
            <a:off x="6170057" y="5942171"/>
            <a:ext cx="7776686" cy="1437918"/>
          </a:xfrm>
          <a:prstGeom prst="roundRect">
            <a:avLst>
              <a:gd name="adj" fmla="val 2038"/>
            </a:avLst>
          </a:prstGeom>
          <a:solidFill>
            <a:srgbClr val="E9ECF2"/>
          </a:solidFill>
          <a:ln/>
        </p:spPr>
      </p:sp>
      <p:sp>
        <p:nvSpPr>
          <p:cNvPr id="11" name="Text 8"/>
          <p:cNvSpPr/>
          <p:nvPr/>
        </p:nvSpPr>
        <p:spPr>
          <a:xfrm>
            <a:off x="6365319" y="6137434"/>
            <a:ext cx="2583061" cy="305157"/>
          </a:xfrm>
          <a:prstGeom prst="rect">
            <a:avLst/>
          </a:prstGeom>
          <a:noFill/>
          <a:ln/>
        </p:spPr>
        <p:txBody>
          <a:bodyPr wrap="none" lIns="0" tIns="0" rIns="0" bIns="0" rtlCol="0" anchor="t"/>
          <a:lstStyle/>
          <a:p>
            <a:pPr marL="0" indent="0" algn="just">
              <a:lnSpc>
                <a:spcPts val="2400"/>
              </a:lnSpc>
              <a:buNone/>
            </a:pPr>
            <a:r>
              <a:rPr lang="en-US" sz="1900" dirty="0">
                <a:solidFill>
                  <a:srgbClr val="15213F"/>
                </a:solidFill>
                <a:latin typeface="Roboto Slab" pitchFamily="34" charset="0"/>
                <a:ea typeface="Roboto Slab" pitchFamily="34" charset="-122"/>
                <a:cs typeface="Roboto Slab" pitchFamily="34" charset="-120"/>
              </a:rPr>
              <a:t>Impacto en Aerolíneas</a:t>
            </a:r>
            <a:endParaRPr lang="en-US" sz="1900" dirty="0"/>
          </a:p>
        </p:txBody>
      </p:sp>
      <p:sp>
        <p:nvSpPr>
          <p:cNvPr id="12" name="Text 9"/>
          <p:cNvSpPr/>
          <p:nvPr/>
        </p:nvSpPr>
        <p:spPr>
          <a:xfrm>
            <a:off x="6365319" y="6559748"/>
            <a:ext cx="7386161" cy="625078"/>
          </a:xfrm>
          <a:prstGeom prst="rect">
            <a:avLst/>
          </a:prstGeom>
          <a:noFill/>
          <a:ln/>
        </p:spPr>
        <p:txBody>
          <a:bodyPr wrap="square" lIns="0" tIns="0" rIns="0" bIns="0" rtlCol="0" anchor="t"/>
          <a:lstStyle/>
          <a:p>
            <a:pPr marL="0" indent="0">
              <a:lnSpc>
                <a:spcPts val="2450"/>
              </a:lnSpc>
              <a:buNone/>
            </a:pPr>
            <a:r>
              <a:rPr lang="en-US" sz="1500" dirty="0">
                <a:solidFill>
                  <a:srgbClr val="15213F"/>
                </a:solidFill>
                <a:latin typeface="Roboto" pitchFamily="34" charset="0"/>
                <a:ea typeface="Roboto" pitchFamily="34" charset="-122"/>
                <a:cs typeface="Roboto" pitchFamily="34" charset="-120"/>
              </a:rPr>
              <a:t>La pandemia tuvo un efecto devastador en la industria aérea, con desafíos significativos para las aerolíneas de bajo costo durante el período de restricciones.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6981" y="749141"/>
            <a:ext cx="7468672" cy="541972"/>
          </a:xfrm>
          <a:prstGeom prst="rect">
            <a:avLst/>
          </a:prstGeom>
          <a:noFill/>
          <a:ln/>
        </p:spPr>
        <p:txBody>
          <a:bodyPr wrap="none" lIns="0" tIns="0" rIns="0" bIns="0" rtlCol="0" anchor="t"/>
          <a:lstStyle/>
          <a:p>
            <a:pPr marL="0" indent="0">
              <a:lnSpc>
                <a:spcPts val="4250"/>
              </a:lnSpc>
              <a:buNone/>
            </a:pPr>
            <a:r>
              <a:rPr lang="en-US" sz="3400" dirty="0">
                <a:solidFill>
                  <a:srgbClr val="3257B8"/>
                </a:solidFill>
                <a:latin typeface="Roboto Slab" pitchFamily="34" charset="0"/>
                <a:ea typeface="Roboto Slab" pitchFamily="34" charset="-122"/>
                <a:cs typeface="Roboto Slab" pitchFamily="34" charset="-120"/>
              </a:rPr>
              <a:t>Reintroducción de Bandas Tarifarias</a:t>
            </a:r>
            <a:endParaRPr lang="en-US" sz="3400" dirty="0"/>
          </a:p>
        </p:txBody>
      </p:sp>
      <p:pic>
        <p:nvPicPr>
          <p:cNvPr id="4" name="Image 1" descr="preencoded.png"/>
          <p:cNvPicPr>
            <a:picLocks noChangeAspect="1"/>
          </p:cNvPicPr>
          <p:nvPr/>
        </p:nvPicPr>
        <p:blipFill>
          <a:blip r:embed="rId4"/>
          <a:stretch>
            <a:fillRect/>
          </a:stretch>
        </p:blipFill>
        <p:spPr>
          <a:xfrm>
            <a:off x="606981" y="1551265"/>
            <a:ext cx="433507" cy="433507"/>
          </a:xfrm>
          <a:prstGeom prst="rect">
            <a:avLst/>
          </a:prstGeom>
        </p:spPr>
      </p:pic>
      <p:sp>
        <p:nvSpPr>
          <p:cNvPr id="5" name="Text 1"/>
          <p:cNvSpPr/>
          <p:nvPr/>
        </p:nvSpPr>
        <p:spPr>
          <a:xfrm>
            <a:off x="606981" y="2158127"/>
            <a:ext cx="3612118" cy="270986"/>
          </a:xfrm>
          <a:prstGeom prst="rect">
            <a:avLst/>
          </a:prstGeom>
          <a:noFill/>
          <a:ln/>
        </p:spPr>
        <p:txBody>
          <a:bodyPr wrap="none" lIns="0" tIns="0" rIns="0" bIns="0" rtlCol="0" anchor="t"/>
          <a:lstStyle/>
          <a:p>
            <a:pPr marL="0" indent="0" algn="l">
              <a:lnSpc>
                <a:spcPts val="2100"/>
              </a:lnSpc>
              <a:buNone/>
            </a:pPr>
            <a:r>
              <a:rPr lang="en-US" sz="1700" dirty="0">
                <a:solidFill>
                  <a:srgbClr val="15213F"/>
                </a:solidFill>
                <a:latin typeface="Roboto Slab" pitchFamily="34" charset="0"/>
                <a:ea typeface="Roboto Slab" pitchFamily="34" charset="-122"/>
                <a:cs typeface="Roboto Slab" pitchFamily="34" charset="-120"/>
              </a:rPr>
              <a:t>Protección a Aerolíneas Argentinas</a:t>
            </a:r>
            <a:endParaRPr lang="en-US" sz="1700" dirty="0"/>
          </a:p>
        </p:txBody>
      </p:sp>
      <p:sp>
        <p:nvSpPr>
          <p:cNvPr id="6" name="Text 2"/>
          <p:cNvSpPr/>
          <p:nvPr/>
        </p:nvSpPr>
        <p:spPr>
          <a:xfrm>
            <a:off x="606981" y="2533174"/>
            <a:ext cx="7930039" cy="832604"/>
          </a:xfrm>
          <a:prstGeom prst="rect">
            <a:avLst/>
          </a:prstGeom>
          <a:noFill/>
          <a:ln/>
        </p:spPr>
        <p:txBody>
          <a:bodyPr wrap="square" lIns="0" tIns="0" rIns="0" bIns="0" rtlCol="0" anchor="t"/>
          <a:lstStyle/>
          <a:p>
            <a:pPr marL="0" indent="0" algn="just">
              <a:lnSpc>
                <a:spcPts val="2150"/>
              </a:lnSpc>
              <a:buNone/>
            </a:pPr>
            <a:r>
              <a:rPr lang="en-US" sz="1350" dirty="0">
                <a:solidFill>
                  <a:srgbClr val="15213F"/>
                </a:solidFill>
                <a:latin typeface="Roboto" pitchFamily="34" charset="0"/>
                <a:ea typeface="Roboto" pitchFamily="34" charset="-122"/>
                <a:cs typeface="Roboto" pitchFamily="34" charset="-120"/>
              </a:rPr>
              <a:t>La reintroducción de las bandas tarifarias en 2021 tuvo como objetivo proteger a Aerolíneas Argentinas, la aerolínea de bandera, limitando la capacidad de las aerolíneas de bajo costo para competir.</a:t>
            </a:r>
            <a:endParaRPr lang="en-US" sz="1350" dirty="0"/>
          </a:p>
        </p:txBody>
      </p:sp>
      <p:pic>
        <p:nvPicPr>
          <p:cNvPr id="7" name="Image 2" descr="preencoded.png"/>
          <p:cNvPicPr>
            <a:picLocks noChangeAspect="1"/>
          </p:cNvPicPr>
          <p:nvPr/>
        </p:nvPicPr>
        <p:blipFill>
          <a:blip r:embed="rId5"/>
          <a:stretch>
            <a:fillRect/>
          </a:stretch>
        </p:blipFill>
        <p:spPr>
          <a:xfrm>
            <a:off x="606981" y="3886081"/>
            <a:ext cx="433507" cy="433507"/>
          </a:xfrm>
          <a:prstGeom prst="rect">
            <a:avLst/>
          </a:prstGeom>
        </p:spPr>
      </p:pic>
      <p:sp>
        <p:nvSpPr>
          <p:cNvPr id="8" name="Text 3"/>
          <p:cNvSpPr/>
          <p:nvPr/>
        </p:nvSpPr>
        <p:spPr>
          <a:xfrm>
            <a:off x="606981" y="4492942"/>
            <a:ext cx="2777133" cy="270986"/>
          </a:xfrm>
          <a:prstGeom prst="rect">
            <a:avLst/>
          </a:prstGeom>
          <a:noFill/>
          <a:ln/>
        </p:spPr>
        <p:txBody>
          <a:bodyPr wrap="none" lIns="0" tIns="0" rIns="0" bIns="0" rtlCol="0" anchor="t"/>
          <a:lstStyle/>
          <a:p>
            <a:pPr marL="0" indent="0" algn="l">
              <a:lnSpc>
                <a:spcPts val="2100"/>
              </a:lnSpc>
              <a:buNone/>
            </a:pPr>
            <a:r>
              <a:rPr lang="en-US" sz="1700" dirty="0">
                <a:solidFill>
                  <a:srgbClr val="15213F"/>
                </a:solidFill>
                <a:latin typeface="Roboto Slab" pitchFamily="34" charset="0"/>
                <a:ea typeface="Roboto Slab" pitchFamily="34" charset="-122"/>
                <a:cs typeface="Roboto Slab" pitchFamily="34" charset="-120"/>
              </a:rPr>
              <a:t>Impacto en la Competencia</a:t>
            </a:r>
            <a:endParaRPr lang="en-US" sz="1700" dirty="0"/>
          </a:p>
        </p:txBody>
      </p:sp>
      <p:sp>
        <p:nvSpPr>
          <p:cNvPr id="9" name="Text 4"/>
          <p:cNvSpPr/>
          <p:nvPr/>
        </p:nvSpPr>
        <p:spPr>
          <a:xfrm>
            <a:off x="606981" y="4867989"/>
            <a:ext cx="7930039" cy="555069"/>
          </a:xfrm>
          <a:prstGeom prst="rect">
            <a:avLst/>
          </a:prstGeom>
          <a:noFill/>
          <a:ln/>
        </p:spPr>
        <p:txBody>
          <a:bodyPr wrap="square" lIns="0" tIns="0" rIns="0" bIns="0" rtlCol="0" anchor="t"/>
          <a:lstStyle/>
          <a:p>
            <a:pPr marL="0" indent="0" algn="just">
              <a:lnSpc>
                <a:spcPts val="2150"/>
              </a:lnSpc>
              <a:buNone/>
            </a:pPr>
            <a:r>
              <a:rPr lang="en-US" sz="1350" dirty="0">
                <a:solidFill>
                  <a:srgbClr val="15213F"/>
                </a:solidFill>
                <a:latin typeface="Roboto" pitchFamily="34" charset="0"/>
                <a:ea typeface="Roboto" pitchFamily="34" charset="-122"/>
                <a:cs typeface="Roboto" pitchFamily="34" charset="-120"/>
              </a:rPr>
              <a:t>Esta medida afectó negativamente a las aerolíneas de bajo costo, reduciendo su participación en el mercado de vuelos de cabotaje.</a:t>
            </a:r>
            <a:endParaRPr lang="en-US" sz="1350" dirty="0"/>
          </a:p>
        </p:txBody>
      </p:sp>
      <p:pic>
        <p:nvPicPr>
          <p:cNvPr id="10" name="Image 3" descr="preencoded.png"/>
          <p:cNvPicPr>
            <a:picLocks noChangeAspect="1"/>
          </p:cNvPicPr>
          <p:nvPr/>
        </p:nvPicPr>
        <p:blipFill>
          <a:blip r:embed="rId6"/>
          <a:stretch>
            <a:fillRect/>
          </a:stretch>
        </p:blipFill>
        <p:spPr>
          <a:xfrm>
            <a:off x="606981" y="5943362"/>
            <a:ext cx="433507" cy="433507"/>
          </a:xfrm>
          <a:prstGeom prst="rect">
            <a:avLst/>
          </a:prstGeom>
        </p:spPr>
      </p:pic>
      <p:sp>
        <p:nvSpPr>
          <p:cNvPr id="11" name="Text 5"/>
          <p:cNvSpPr/>
          <p:nvPr/>
        </p:nvSpPr>
        <p:spPr>
          <a:xfrm>
            <a:off x="606981" y="6550223"/>
            <a:ext cx="2458164" cy="270986"/>
          </a:xfrm>
          <a:prstGeom prst="rect">
            <a:avLst/>
          </a:prstGeom>
          <a:noFill/>
          <a:ln/>
        </p:spPr>
        <p:txBody>
          <a:bodyPr wrap="none" lIns="0" tIns="0" rIns="0" bIns="0" rtlCol="0" anchor="t"/>
          <a:lstStyle/>
          <a:p>
            <a:pPr marL="0" indent="0" algn="l">
              <a:lnSpc>
                <a:spcPts val="2100"/>
              </a:lnSpc>
              <a:buNone/>
            </a:pPr>
            <a:r>
              <a:rPr lang="en-US" sz="1700" dirty="0">
                <a:solidFill>
                  <a:srgbClr val="15213F"/>
                </a:solidFill>
                <a:latin typeface="Roboto Slab" pitchFamily="34" charset="0"/>
                <a:ea typeface="Roboto Slab" pitchFamily="34" charset="-122"/>
                <a:cs typeface="Roboto Slab" pitchFamily="34" charset="-120"/>
              </a:rPr>
              <a:t>Regulación del Mercado</a:t>
            </a:r>
            <a:endParaRPr lang="en-US" sz="1700" dirty="0"/>
          </a:p>
        </p:txBody>
      </p:sp>
      <p:sp>
        <p:nvSpPr>
          <p:cNvPr id="12" name="Text 6"/>
          <p:cNvSpPr/>
          <p:nvPr/>
        </p:nvSpPr>
        <p:spPr>
          <a:xfrm>
            <a:off x="606981" y="6925270"/>
            <a:ext cx="7930039" cy="555069"/>
          </a:xfrm>
          <a:prstGeom prst="rect">
            <a:avLst/>
          </a:prstGeom>
          <a:noFill/>
          <a:ln/>
        </p:spPr>
        <p:txBody>
          <a:bodyPr wrap="square" lIns="0" tIns="0" rIns="0" bIns="0" rtlCol="0" anchor="t"/>
          <a:lstStyle/>
          <a:p>
            <a:pPr marL="0" indent="0" algn="just">
              <a:lnSpc>
                <a:spcPts val="2150"/>
              </a:lnSpc>
              <a:buNone/>
            </a:pPr>
            <a:r>
              <a:rPr lang="en-US" sz="1350" dirty="0">
                <a:solidFill>
                  <a:srgbClr val="15213F"/>
                </a:solidFill>
                <a:latin typeface="Roboto" pitchFamily="34" charset="0"/>
                <a:ea typeface="Roboto" pitchFamily="34" charset="-122"/>
                <a:cs typeface="Roboto" pitchFamily="34" charset="-120"/>
              </a:rPr>
              <a:t>La reintroducción de las bandas tarifarias fue una estrategia del gobierno para regular el mercado aéreo y mantener el dominio de Aerolíneas Argentinas.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9475" y="624245"/>
            <a:ext cx="7557849" cy="1416129"/>
          </a:xfrm>
          <a:prstGeom prst="rect">
            <a:avLst/>
          </a:prstGeom>
          <a:noFill/>
          <a:ln/>
        </p:spPr>
        <p:txBody>
          <a:bodyPr wrap="square" lIns="0" tIns="0" rIns="0" bIns="0" rtlCol="0" anchor="t"/>
          <a:lstStyle/>
          <a:p>
            <a:pPr marL="0" indent="0">
              <a:lnSpc>
                <a:spcPts val="5550"/>
              </a:lnSpc>
              <a:buNone/>
            </a:pPr>
            <a:r>
              <a:rPr lang="en-US" sz="4450" dirty="0">
                <a:solidFill>
                  <a:srgbClr val="3257B8"/>
                </a:solidFill>
                <a:latin typeface="Roboto Slab" pitchFamily="34" charset="0"/>
                <a:ea typeface="Roboto Slab" pitchFamily="34" charset="-122"/>
                <a:cs typeface="Roboto Slab" pitchFamily="34" charset="-120"/>
              </a:rPr>
              <a:t>Recuperación Post-Pandemia</a:t>
            </a:r>
            <a:endParaRPr lang="en-US" sz="4450" dirty="0"/>
          </a:p>
        </p:txBody>
      </p:sp>
      <p:sp>
        <p:nvSpPr>
          <p:cNvPr id="4" name="Shape 1"/>
          <p:cNvSpPr/>
          <p:nvPr/>
        </p:nvSpPr>
        <p:spPr>
          <a:xfrm>
            <a:off x="6279475" y="2380178"/>
            <a:ext cx="7557849" cy="5225177"/>
          </a:xfrm>
          <a:prstGeom prst="roundRect">
            <a:avLst>
              <a:gd name="adj" fmla="val 651"/>
            </a:avLst>
          </a:prstGeom>
          <a:noFill/>
          <a:ln w="7620">
            <a:solidFill>
              <a:srgbClr val="000000">
                <a:alpha val="8000"/>
              </a:srgbClr>
            </a:solidFill>
            <a:prstDash val="solid"/>
          </a:ln>
        </p:spPr>
      </p:sp>
      <p:sp>
        <p:nvSpPr>
          <p:cNvPr id="5" name="Shape 2"/>
          <p:cNvSpPr/>
          <p:nvPr/>
        </p:nvSpPr>
        <p:spPr>
          <a:xfrm>
            <a:off x="6287095" y="2387798"/>
            <a:ext cx="7542609" cy="1736646"/>
          </a:xfrm>
          <a:prstGeom prst="rect">
            <a:avLst/>
          </a:prstGeom>
          <a:solidFill>
            <a:srgbClr val="FFFFFF">
              <a:alpha val="4000"/>
            </a:srgbClr>
          </a:solidFill>
          <a:ln/>
        </p:spPr>
      </p:sp>
      <p:sp>
        <p:nvSpPr>
          <p:cNvPr id="6" name="Text 3"/>
          <p:cNvSpPr/>
          <p:nvPr/>
        </p:nvSpPr>
        <p:spPr>
          <a:xfrm>
            <a:off x="6513671" y="2531269"/>
            <a:ext cx="3314343" cy="362426"/>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Programa PreViaje</a:t>
            </a:r>
            <a:endParaRPr lang="en-US" sz="1750" dirty="0"/>
          </a:p>
        </p:txBody>
      </p:sp>
      <p:sp>
        <p:nvSpPr>
          <p:cNvPr id="7" name="Text 4"/>
          <p:cNvSpPr/>
          <p:nvPr/>
        </p:nvSpPr>
        <p:spPr>
          <a:xfrm>
            <a:off x="10288786" y="2531269"/>
            <a:ext cx="3314343" cy="1449705"/>
          </a:xfrm>
          <a:prstGeom prst="rect">
            <a:avLst/>
          </a:prstGeom>
          <a:noFill/>
          <a:ln/>
        </p:spPr>
        <p:txBody>
          <a:bodyPr wrap="square" lIns="0" tIns="0" rIns="0" bIns="0" rtlCol="0" anchor="t"/>
          <a:lstStyle/>
          <a:p>
            <a:pPr marL="0" indent="0" algn="just">
              <a:lnSpc>
                <a:spcPts val="2850"/>
              </a:lnSpc>
              <a:buNone/>
            </a:pPr>
            <a:r>
              <a:rPr lang="en-US" sz="1750" dirty="0">
                <a:solidFill>
                  <a:srgbClr val="15213F"/>
                </a:solidFill>
                <a:latin typeface="Roboto" pitchFamily="34" charset="0"/>
                <a:ea typeface="Roboto" pitchFamily="34" charset="-122"/>
                <a:cs typeface="Roboto" pitchFamily="34" charset="-120"/>
              </a:rPr>
              <a:t>Impulsó la reactivación del turismo interno y la recuperación gradual del tráfico aéreo de cabotaje.</a:t>
            </a:r>
            <a:endParaRPr lang="en-US" sz="1750" dirty="0"/>
          </a:p>
        </p:txBody>
      </p:sp>
      <p:sp>
        <p:nvSpPr>
          <p:cNvPr id="8" name="Shape 5"/>
          <p:cNvSpPr/>
          <p:nvPr/>
        </p:nvSpPr>
        <p:spPr>
          <a:xfrm>
            <a:off x="6287095" y="4124444"/>
            <a:ext cx="7542609" cy="1736646"/>
          </a:xfrm>
          <a:prstGeom prst="rect">
            <a:avLst/>
          </a:prstGeom>
          <a:solidFill>
            <a:srgbClr val="000000">
              <a:alpha val="4000"/>
            </a:srgbClr>
          </a:solidFill>
          <a:ln/>
        </p:spPr>
      </p:sp>
      <p:sp>
        <p:nvSpPr>
          <p:cNvPr id="9" name="Text 6"/>
          <p:cNvSpPr/>
          <p:nvPr/>
        </p:nvSpPr>
        <p:spPr>
          <a:xfrm>
            <a:off x="6513671" y="4267914"/>
            <a:ext cx="3314343" cy="362426"/>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Reapertura de Rutas</a:t>
            </a:r>
            <a:endParaRPr lang="en-US" sz="1750" dirty="0"/>
          </a:p>
        </p:txBody>
      </p:sp>
      <p:sp>
        <p:nvSpPr>
          <p:cNvPr id="10" name="Text 7"/>
          <p:cNvSpPr/>
          <p:nvPr/>
        </p:nvSpPr>
        <p:spPr>
          <a:xfrm>
            <a:off x="10288786" y="4267914"/>
            <a:ext cx="3314343" cy="1449705"/>
          </a:xfrm>
          <a:prstGeom prst="rect">
            <a:avLst/>
          </a:prstGeom>
          <a:noFill/>
          <a:ln/>
        </p:spPr>
        <p:txBody>
          <a:bodyPr wrap="square" lIns="0" tIns="0" rIns="0" bIns="0" rtlCol="0" anchor="t"/>
          <a:lstStyle/>
          <a:p>
            <a:pPr marL="0" indent="0" algn="just">
              <a:lnSpc>
                <a:spcPts val="2850"/>
              </a:lnSpc>
              <a:buNone/>
            </a:pPr>
            <a:r>
              <a:rPr lang="en-US" sz="1750" dirty="0">
                <a:solidFill>
                  <a:srgbClr val="15213F"/>
                </a:solidFill>
                <a:latin typeface="Roboto" pitchFamily="34" charset="0"/>
                <a:ea typeface="Roboto" pitchFamily="34" charset="-122"/>
                <a:cs typeface="Roboto" pitchFamily="34" charset="-120"/>
              </a:rPr>
              <a:t>La reapertura gradual de rutas nacionales contribuyó a la recuperación del tráfico aéreo post-pandemia.</a:t>
            </a:r>
            <a:endParaRPr lang="en-US" sz="1750" dirty="0"/>
          </a:p>
        </p:txBody>
      </p:sp>
      <p:sp>
        <p:nvSpPr>
          <p:cNvPr id="11" name="Shape 8"/>
          <p:cNvSpPr/>
          <p:nvPr/>
        </p:nvSpPr>
        <p:spPr>
          <a:xfrm>
            <a:off x="6287095" y="5861090"/>
            <a:ext cx="7542609" cy="1736646"/>
          </a:xfrm>
          <a:prstGeom prst="rect">
            <a:avLst/>
          </a:prstGeom>
          <a:solidFill>
            <a:srgbClr val="FFFFFF">
              <a:alpha val="4000"/>
            </a:srgbClr>
          </a:solidFill>
          <a:ln/>
        </p:spPr>
      </p:sp>
      <p:sp>
        <p:nvSpPr>
          <p:cNvPr id="12" name="Text 9"/>
          <p:cNvSpPr/>
          <p:nvPr/>
        </p:nvSpPr>
        <p:spPr>
          <a:xfrm>
            <a:off x="6513671" y="6004560"/>
            <a:ext cx="3314343" cy="362426"/>
          </a:xfrm>
          <a:prstGeom prst="rect">
            <a:avLst/>
          </a:prstGeom>
          <a:noFill/>
          <a:ln/>
        </p:spPr>
        <p:txBody>
          <a:bodyPr wrap="none" lIns="0" tIns="0" rIns="0" bIns="0" rtlCol="0" anchor="t"/>
          <a:lstStyle/>
          <a:p>
            <a:pPr marL="0" indent="0">
              <a:lnSpc>
                <a:spcPts val="2850"/>
              </a:lnSpc>
              <a:buNone/>
            </a:pPr>
            <a:r>
              <a:rPr lang="en-US" sz="1750" dirty="0">
                <a:solidFill>
                  <a:srgbClr val="15213F"/>
                </a:solidFill>
                <a:latin typeface="Roboto" pitchFamily="34" charset="0"/>
                <a:ea typeface="Roboto" pitchFamily="34" charset="-122"/>
                <a:cs typeface="Roboto" pitchFamily="34" charset="-120"/>
              </a:rPr>
              <a:t>Crecimiento de Vuelos</a:t>
            </a:r>
            <a:endParaRPr lang="en-US" sz="1750" dirty="0"/>
          </a:p>
        </p:txBody>
      </p:sp>
      <p:sp>
        <p:nvSpPr>
          <p:cNvPr id="13" name="Text 10"/>
          <p:cNvSpPr/>
          <p:nvPr/>
        </p:nvSpPr>
        <p:spPr>
          <a:xfrm>
            <a:off x="10288786" y="6004560"/>
            <a:ext cx="3314343" cy="1449705"/>
          </a:xfrm>
          <a:prstGeom prst="rect">
            <a:avLst/>
          </a:prstGeom>
          <a:noFill/>
          <a:ln/>
        </p:spPr>
        <p:txBody>
          <a:bodyPr wrap="square" lIns="0" tIns="0" rIns="0" bIns="0" rtlCol="0" anchor="t"/>
          <a:lstStyle/>
          <a:p>
            <a:pPr marL="0" indent="0" algn="just">
              <a:lnSpc>
                <a:spcPts val="2850"/>
              </a:lnSpc>
              <a:buNone/>
            </a:pPr>
            <a:r>
              <a:rPr lang="en-US" sz="1750" dirty="0">
                <a:solidFill>
                  <a:srgbClr val="15213F"/>
                </a:solidFill>
                <a:latin typeface="Roboto" pitchFamily="34" charset="0"/>
                <a:ea typeface="Roboto" pitchFamily="34" charset="-122"/>
                <a:cs typeface="Roboto" pitchFamily="34" charset="-120"/>
              </a:rPr>
              <a:t>Si bien la recuperación fue lenta, se espera observar un repunte en el número de vuelos y pasajeros a partir de 2022.</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901</Words>
  <Application>Microsoft Office PowerPoint</Application>
  <PresentationFormat>Personalizado</PresentationFormat>
  <Paragraphs>68</Paragraphs>
  <Slides>8</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Calibri</vt:lpstr>
      <vt:lpstr>Roboto</vt:lpstr>
      <vt:lpstr>Arial</vt:lpstr>
      <vt:lpstr>Roboto Slab</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2024-10-10T11:47:07Z</dcterms:created>
  <dcterms:modified xsi:type="dcterms:W3CDTF">2024-10-10T11:49:09Z</dcterms:modified>
</cp:coreProperties>
</file>